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324" r:id="rId3"/>
    <p:sldId id="331" r:id="rId4"/>
    <p:sldId id="343" r:id="rId5"/>
    <p:sldId id="344" r:id="rId6"/>
    <p:sldId id="325" r:id="rId7"/>
    <p:sldId id="326" r:id="rId8"/>
    <p:sldId id="345" r:id="rId9"/>
    <p:sldId id="341" r:id="rId10"/>
    <p:sldId id="34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48" autoAdjust="0"/>
  </p:normalViewPr>
  <p:slideViewPr>
    <p:cSldViewPr>
      <p:cViewPr varScale="1">
        <p:scale>
          <a:sx n="111" d="100"/>
          <a:sy n="111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5A0B-F6C1-4292-8E16-F5D7640D3410}" type="datetimeFigureOut">
              <a:rPr lang="el-GR" smtClean="0"/>
              <a:t>3/12/2023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7E1B-21C8-4F97-A68F-A3ED0E357F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93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7861-F7A8-4752-95FA-FCB93BF3779F}" type="datetimeFigureOut">
              <a:rPr lang="el-GR" smtClean="0"/>
              <a:pPr/>
              <a:t>3/12/2023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steamedu-project.eu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monaproject.eu/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87624" y="1673382"/>
            <a:ext cx="7870628" cy="1470025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sz="4000" b="1" dirty="0"/>
              <a:t> </a:t>
            </a:r>
            <a:r>
              <a:rPr lang="en-US" sz="3100" b="1" dirty="0">
                <a:latin typeface="+mn-lt"/>
              </a:rPr>
              <a:t>Playing and learning from the past</a:t>
            </a:r>
            <a:br>
              <a:rPr lang="en-US" sz="3100" b="1" dirty="0">
                <a:latin typeface="+mn-lt"/>
              </a:rPr>
            </a:br>
            <a:r>
              <a:rPr lang="en-US" sz="3100" dirty="0" smtClean="0">
                <a:solidFill>
                  <a:srgbClr val="252525"/>
                </a:solidFill>
                <a:latin typeface="+mn-lt"/>
              </a:rPr>
              <a:t>2021-1-EL01-KA220-SCH-000027810</a:t>
            </a:r>
            <a:br>
              <a:rPr lang="en-US" sz="3100" dirty="0" smtClean="0">
                <a:solidFill>
                  <a:srgbClr val="252525"/>
                </a:solidFill>
                <a:latin typeface="+mn-lt"/>
              </a:rPr>
            </a:br>
            <a:r>
              <a:rPr lang="en-US" sz="3100" b="1" dirty="0" smtClean="0">
                <a:latin typeface="+mn-lt"/>
              </a:rPr>
              <a:t>LTTA </a:t>
            </a:r>
            <a:r>
              <a:rPr lang="en-US" sz="3100" b="1" dirty="0">
                <a:latin typeface="+mn-lt"/>
              </a:rPr>
              <a:t>– </a:t>
            </a:r>
            <a:r>
              <a:rPr lang="en-US" sz="3100" b="1" dirty="0" smtClean="0">
                <a:latin typeface="+mn-lt"/>
              </a:rPr>
              <a:t>TRIKALA</a:t>
            </a:r>
            <a:r>
              <a:rPr lang="ro-RO" sz="3100" b="1" dirty="0" smtClean="0">
                <a:latin typeface="+mn-lt"/>
              </a:rPr>
              <a:t>, Grecia</a:t>
            </a:r>
            <a:r>
              <a:rPr lang="en-US" sz="3100" b="1" smtClean="0">
                <a:latin typeface="+mn-lt"/>
              </a:rPr>
              <a:t>, </a:t>
            </a:r>
            <a:br>
              <a:rPr lang="en-US" sz="3100" b="1" smtClean="0">
                <a:latin typeface="+mn-lt"/>
              </a:rPr>
            </a:br>
            <a:r>
              <a:rPr lang="en-US" sz="3100" b="1" smtClean="0">
                <a:latin typeface="+mn-lt"/>
              </a:rPr>
              <a:t>28 </a:t>
            </a:r>
            <a:r>
              <a:rPr lang="en-US" sz="3100" b="1" dirty="0">
                <a:latin typeface="+mn-lt"/>
              </a:rPr>
              <a:t>- </a:t>
            </a:r>
            <a:r>
              <a:rPr lang="en-US" sz="3100" b="1" dirty="0" smtClean="0">
                <a:latin typeface="+mn-lt"/>
              </a:rPr>
              <a:t>30 </a:t>
            </a:r>
            <a:r>
              <a:rPr lang="en-US" sz="3100" b="1">
                <a:latin typeface="+mn-lt"/>
              </a:rPr>
              <a:t>NOIEMBRIE </a:t>
            </a:r>
            <a:r>
              <a:rPr lang="en-US" sz="3100" b="1" smtClean="0">
                <a:latin typeface="+mn-lt"/>
              </a:rPr>
              <a:t>2023</a:t>
            </a:r>
            <a:r>
              <a:rPr lang="ro-RO" b="1" dirty="0"/>
              <a:t/>
            </a:r>
            <a:br>
              <a:rPr lang="ro-RO" b="1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b="1" dirty="0"/>
              <a:t/>
            </a:r>
            <a:br>
              <a:rPr lang="en-US" b="1" dirty="0"/>
            </a:br>
            <a:endParaRPr lang="el-GR" b="1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24DE28-26EE-4EB0-84E8-D463FF3811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441903"/>
            <a:ext cx="4601132" cy="288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accent1"/>
                </a:solidFill>
              </a:rPr>
              <a:t/>
            </a:r>
            <a:br>
              <a:rPr lang="ro-RO" dirty="0">
                <a:solidFill>
                  <a:schemeClr val="accent1"/>
                </a:solidFill>
              </a:rPr>
            </a:br>
            <a:r>
              <a:rPr lang="el-GR" dirty="0">
                <a:solidFill>
                  <a:schemeClr val="accent1"/>
                </a:solidFill>
              </a:rPr>
              <a:t/>
            </a:r>
            <a:br>
              <a:rPr lang="el-GR" dirty="0">
                <a:solidFill>
                  <a:schemeClr val="accent1"/>
                </a:solidFill>
              </a:rPr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3447" y="2339159"/>
            <a:ext cx="2531137" cy="2736304"/>
          </a:xfrm>
        </p:spPr>
        <p:txBody>
          <a:bodyPr>
            <a:normAutofit/>
          </a:bodyPr>
          <a:lstStyle/>
          <a:p>
            <a:pPr algn="just"/>
            <a:r>
              <a:rPr lang="ro-RO" sz="1800" b="1" kern="0" dirty="0" smtClean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Paticipanți</a:t>
            </a:r>
          </a:p>
          <a:p>
            <a:pPr marL="285750" indent="-285750" algn="just">
              <a:buFontTx/>
              <a:buChar char="-"/>
            </a:pPr>
            <a:r>
              <a:rPr lang="ro-RO" sz="1800" kern="0" dirty="0" smtClea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Gabriela Conea – inspector școlar pentru Proiecte educaționale</a:t>
            </a:r>
          </a:p>
          <a:p>
            <a:pPr marL="285750" indent="-285750" algn="just">
              <a:buFontTx/>
              <a:buChar char="-"/>
            </a:pPr>
            <a:r>
              <a:rPr lang="ro-RO" sz="1800" kern="0" dirty="0" smtClean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Eliza Ilie - </a:t>
            </a:r>
            <a:r>
              <a:rPr lang="ro-RO" sz="1800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inspector școlar pentru </a:t>
            </a:r>
            <a:r>
              <a:rPr lang="ro-RO" sz="1800" kern="0" dirty="0" smtClea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Istorie și științe socioumane</a:t>
            </a:r>
            <a:endParaRPr lang="en-GB" sz="1800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380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027428"/>
            <a:ext cx="4427984" cy="332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09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65896" y="113807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accent1"/>
                </a:solidFill>
              </a:rPr>
              <a:t>Argument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927" y="3789040"/>
            <a:ext cx="6400800" cy="1752600"/>
          </a:xfrm>
        </p:spPr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36A64-552C-C741-C934-080A25B3B61B}"/>
              </a:ext>
            </a:extLst>
          </p:cNvPr>
          <p:cNvSpPr txBox="1"/>
          <p:nvPr/>
        </p:nvSpPr>
        <p:spPr>
          <a:xfrm>
            <a:off x="1063562" y="2190217"/>
            <a:ext cx="79312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en-GB" dirty="0"/>
          </a:p>
          <a:p>
            <a:pPr algn="just"/>
            <a:r>
              <a:rPr lang="en-GB" dirty="0" smtClean="0"/>
              <a:t>	</a:t>
            </a:r>
            <a:r>
              <a:rPr lang="en-GB" dirty="0" err="1" smtClean="0"/>
              <a:t>Patrimoniul</a:t>
            </a:r>
            <a:r>
              <a:rPr lang="en-GB" dirty="0" smtClean="0"/>
              <a:t> </a:t>
            </a:r>
            <a:r>
              <a:rPr lang="en-GB" dirty="0"/>
              <a:t>cultural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tehnologia</a:t>
            </a:r>
            <a:r>
              <a:rPr lang="en-GB" dirty="0"/>
              <a:t> </a:t>
            </a:r>
            <a:r>
              <a:rPr lang="en-GB" dirty="0" err="1"/>
              <a:t>încurajează</a:t>
            </a:r>
            <a:r>
              <a:rPr lang="en-GB" dirty="0"/>
              <a:t> </a:t>
            </a:r>
            <a:r>
              <a:rPr lang="en-GB" dirty="0" err="1"/>
              <a:t>cooperarea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conviețuirea</a:t>
            </a:r>
            <a:r>
              <a:rPr lang="en-GB" dirty="0"/>
              <a:t> </a:t>
            </a:r>
            <a:r>
              <a:rPr lang="en-GB" dirty="0" err="1"/>
              <a:t>popoarelor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identificarea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transmiterea</a:t>
            </a:r>
            <a:r>
              <a:rPr lang="en-GB" dirty="0"/>
              <a:t> </a:t>
            </a:r>
            <a:r>
              <a:rPr lang="en-GB" dirty="0" err="1"/>
              <a:t>elementelor</a:t>
            </a:r>
            <a:r>
              <a:rPr lang="en-GB" dirty="0"/>
              <a:t> </a:t>
            </a:r>
            <a:r>
              <a:rPr lang="en-GB" dirty="0" err="1"/>
              <a:t>comune</a:t>
            </a:r>
            <a:r>
              <a:rPr lang="en-GB" dirty="0"/>
              <a:t>, </a:t>
            </a:r>
            <a:r>
              <a:rPr lang="en-GB" dirty="0" err="1"/>
              <a:t>cultivând</a:t>
            </a:r>
            <a:r>
              <a:rPr lang="en-GB" dirty="0"/>
              <a:t> </a:t>
            </a:r>
            <a:r>
              <a:rPr lang="ro-RO" dirty="0"/>
              <a:t>la</a:t>
            </a:r>
            <a:r>
              <a:rPr lang="en-GB" dirty="0"/>
              <a:t> </a:t>
            </a:r>
            <a:r>
              <a:rPr lang="en-GB" dirty="0" err="1"/>
              <a:t>elevi</a:t>
            </a:r>
            <a:r>
              <a:rPr lang="en-GB" dirty="0"/>
              <a:t> </a:t>
            </a:r>
            <a:r>
              <a:rPr lang="en-GB" dirty="0" err="1"/>
              <a:t>toleranța</a:t>
            </a:r>
            <a:r>
              <a:rPr lang="en-GB" dirty="0"/>
              <a:t> </a:t>
            </a:r>
            <a:r>
              <a:rPr lang="en-GB" dirty="0" err="1"/>
              <a:t>față</a:t>
            </a:r>
            <a:r>
              <a:rPr lang="en-GB" dirty="0"/>
              <a:t> de </a:t>
            </a:r>
            <a:r>
              <a:rPr lang="en-GB" dirty="0" err="1"/>
              <a:t>diferență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importanța</a:t>
            </a:r>
            <a:r>
              <a:rPr lang="en-GB" dirty="0"/>
              <a:t> </a:t>
            </a:r>
            <a:r>
              <a:rPr lang="en-GB" dirty="0" err="1"/>
              <a:t>diversității</a:t>
            </a:r>
            <a:r>
              <a:rPr lang="en-GB" dirty="0"/>
              <a:t>, </a:t>
            </a:r>
            <a:r>
              <a:rPr lang="en-GB" dirty="0" err="1"/>
              <a:t>eliberându-i</a:t>
            </a:r>
            <a:r>
              <a:rPr lang="en-GB" dirty="0"/>
              <a:t> de </a:t>
            </a:r>
            <a:r>
              <a:rPr lang="en-GB" dirty="0" err="1"/>
              <a:t>viitoarele</a:t>
            </a:r>
            <a:r>
              <a:rPr lang="en-GB" dirty="0"/>
              <a:t> </a:t>
            </a:r>
            <a:r>
              <a:rPr lang="en-GB" dirty="0" err="1"/>
              <a:t>sindroame</a:t>
            </a:r>
            <a:r>
              <a:rPr lang="en-GB" dirty="0"/>
              <a:t> </a:t>
            </a:r>
            <a:r>
              <a:rPr lang="en-GB" dirty="0" err="1"/>
              <a:t>xenofobe</a:t>
            </a:r>
            <a:r>
              <a:rPr lang="en-GB" dirty="0"/>
              <a:t>, </a:t>
            </a:r>
            <a:r>
              <a:rPr lang="en-GB" dirty="0" err="1"/>
              <a:t>stereotipuri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prejudecăți</a:t>
            </a:r>
            <a:r>
              <a:rPr lang="en-GB" dirty="0"/>
              <a:t>.</a:t>
            </a:r>
          </a:p>
          <a:p>
            <a:pPr algn="just"/>
            <a:r>
              <a:rPr lang="en-US" dirty="0"/>
              <a:t>	</a:t>
            </a:r>
            <a:r>
              <a:rPr lang="ro-RO" dirty="0" smtClean="0"/>
              <a:t>Proiectul </a:t>
            </a:r>
            <a:r>
              <a:rPr lang="ro-RO" dirty="0"/>
              <a:t>”Playing and learning from the past”</a:t>
            </a:r>
            <a:r>
              <a:rPr lang="en-GB" dirty="0"/>
              <a:t> </a:t>
            </a:r>
            <a:r>
              <a:rPr lang="ro-RO" dirty="0"/>
              <a:t>este implementat pentru a cultiva</a:t>
            </a:r>
            <a:r>
              <a:rPr lang="en-GB" dirty="0"/>
              <a:t> </a:t>
            </a:r>
            <a:r>
              <a:rPr lang="en-GB" dirty="0" err="1"/>
              <a:t>abilități</a:t>
            </a:r>
            <a:r>
              <a:rPr lang="en-GB" dirty="0"/>
              <a:t>, </a:t>
            </a:r>
            <a:r>
              <a:rPr lang="en-GB" dirty="0" err="1"/>
              <a:t>atitudini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ceea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privește</a:t>
            </a:r>
            <a:r>
              <a:rPr lang="en-GB" dirty="0"/>
              <a:t> </a:t>
            </a:r>
            <a:r>
              <a:rPr lang="en-GB" dirty="0" err="1"/>
              <a:t>semnificația</a:t>
            </a:r>
            <a:r>
              <a:rPr lang="en-GB" dirty="0"/>
              <a:t> </a:t>
            </a:r>
            <a:r>
              <a:rPr lang="en-GB" dirty="0" err="1"/>
              <a:t>socială</a:t>
            </a:r>
            <a:r>
              <a:rPr lang="en-GB" dirty="0"/>
              <a:t>, </a:t>
            </a:r>
            <a:r>
              <a:rPr lang="en-GB" dirty="0" err="1"/>
              <a:t>conservarea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transmiterea</a:t>
            </a:r>
            <a:r>
              <a:rPr lang="en-GB" dirty="0"/>
              <a:t> </a:t>
            </a:r>
            <a:r>
              <a:rPr lang="en-GB" dirty="0" err="1"/>
              <a:t>moștenirii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. </a:t>
            </a:r>
            <a:endParaRPr lang="ro-RO" dirty="0" smtClean="0"/>
          </a:p>
          <a:p>
            <a:pPr algn="just"/>
            <a:r>
              <a:rPr lang="ro-RO" dirty="0"/>
              <a:t>	</a:t>
            </a:r>
            <a:r>
              <a:rPr lang="en-GB" dirty="0" err="1"/>
              <a:t>P</a:t>
            </a:r>
            <a:r>
              <a:rPr lang="en-GB" dirty="0" err="1" smtClean="0"/>
              <a:t>rin</a:t>
            </a:r>
            <a:r>
              <a:rPr lang="en-GB" dirty="0" smtClean="0"/>
              <a:t> </a:t>
            </a:r>
            <a:r>
              <a:rPr lang="en-GB" dirty="0" err="1"/>
              <a:t>intermediul</a:t>
            </a:r>
            <a:r>
              <a:rPr lang="en-GB" dirty="0"/>
              <a:t> TIC, </a:t>
            </a:r>
            <a:r>
              <a:rPr lang="en-GB" dirty="0" err="1"/>
              <a:t>cursanților</a:t>
            </a:r>
            <a:r>
              <a:rPr lang="en-GB" dirty="0"/>
              <a:t> li se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oferi</a:t>
            </a:r>
            <a:r>
              <a:rPr lang="en-GB" dirty="0"/>
              <a:t> </a:t>
            </a:r>
            <a:r>
              <a:rPr lang="en-GB" dirty="0" err="1"/>
              <a:t>posibilitatea</a:t>
            </a:r>
            <a:r>
              <a:rPr lang="en-GB" dirty="0"/>
              <a:t> de a </a:t>
            </a:r>
            <a:r>
              <a:rPr lang="en-GB" dirty="0" err="1"/>
              <a:t>combina</a:t>
            </a:r>
            <a:r>
              <a:rPr lang="en-GB" dirty="0"/>
              <a:t> </a:t>
            </a:r>
            <a:r>
              <a:rPr lang="en-GB" dirty="0" err="1"/>
              <a:t>lumea</a:t>
            </a:r>
            <a:r>
              <a:rPr lang="en-GB" dirty="0"/>
              <a:t> </a:t>
            </a:r>
            <a:r>
              <a:rPr lang="en-GB" dirty="0" err="1"/>
              <a:t>reală</a:t>
            </a:r>
            <a:r>
              <a:rPr lang="en-GB" dirty="0"/>
              <a:t> cu </a:t>
            </a:r>
            <a:r>
              <a:rPr lang="en-GB" dirty="0" err="1"/>
              <a:t>obiectele</a:t>
            </a:r>
            <a:r>
              <a:rPr lang="en-GB" dirty="0"/>
              <a:t> </a:t>
            </a:r>
            <a:r>
              <a:rPr lang="en-GB" dirty="0" err="1"/>
              <a:t>virtuale</a:t>
            </a:r>
            <a:r>
              <a:rPr lang="en-GB" dirty="0"/>
              <a:t> </a:t>
            </a:r>
            <a:r>
              <a:rPr lang="en-GB" dirty="0" err="1"/>
              <a:t>tridimensionale</a:t>
            </a:r>
            <a:r>
              <a:rPr lang="en-GB" dirty="0"/>
              <a:t>, de a </a:t>
            </a:r>
            <a:r>
              <a:rPr lang="en-GB" dirty="0" err="1"/>
              <a:t>interacționa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de a </a:t>
            </a:r>
            <a:r>
              <a:rPr lang="en-GB" dirty="0" err="1"/>
              <a:t>colabora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mod </a:t>
            </a:r>
            <a:r>
              <a:rPr lang="en-GB" dirty="0" err="1"/>
              <a:t>interogator</a:t>
            </a:r>
            <a:r>
              <a:rPr lang="en-GB" dirty="0"/>
              <a:t>, </a:t>
            </a:r>
            <a:r>
              <a:rPr lang="en-GB" dirty="0" err="1"/>
              <a:t>utilizând</a:t>
            </a:r>
            <a:r>
              <a:rPr lang="en-GB" dirty="0"/>
              <a:t> </a:t>
            </a:r>
            <a:r>
              <a:rPr lang="en-GB" dirty="0" err="1"/>
              <a:t>cunoștințele</a:t>
            </a:r>
            <a:r>
              <a:rPr lang="en-GB" dirty="0"/>
              <a:t> lor </a:t>
            </a:r>
            <a:r>
              <a:rPr lang="en-GB" dirty="0" err="1"/>
              <a:t>empirico-experiențiale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posibilitățile</a:t>
            </a:r>
            <a:r>
              <a:rPr lang="en-GB" dirty="0"/>
              <a:t> </a:t>
            </a:r>
            <a:r>
              <a:rPr lang="en-GB" dirty="0" err="1"/>
              <a:t>oferite</a:t>
            </a:r>
            <a:r>
              <a:rPr lang="en-GB" dirty="0"/>
              <a:t> de </a:t>
            </a:r>
            <a:r>
              <a:rPr lang="en-GB" dirty="0" err="1"/>
              <a:t>abordările</a:t>
            </a:r>
            <a:r>
              <a:rPr lang="en-GB" dirty="0"/>
              <a:t> </a:t>
            </a:r>
            <a:r>
              <a:rPr lang="en-GB" dirty="0" err="1"/>
              <a:t>multimodale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38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5741830" cy="5233829"/>
          </a:xfrm>
        </p:spPr>
        <p:txBody>
          <a:bodyPr>
            <a:normAutofit/>
          </a:bodyPr>
          <a:lstStyle/>
          <a:p>
            <a:pPr algn="l"/>
            <a:r>
              <a:rPr lang="en-GB" sz="1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o-RO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artenerii din proiect</a:t>
            </a:r>
            <a:r>
              <a:rPr lang="en-GB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52525"/>
                </a:solidFill>
                <a:effectLst/>
              </a:rPr>
              <a:t>The Development Center of Thessaly </a:t>
            </a:r>
            <a:r>
              <a:rPr lang="en-US" sz="1800" b="0" i="0" dirty="0" smtClean="0">
                <a:solidFill>
                  <a:srgbClr val="252525"/>
                </a:solidFill>
                <a:effectLst/>
              </a:rPr>
              <a:t>(</a:t>
            </a:r>
            <a:r>
              <a:rPr lang="en-US" sz="1800" b="0" i="0" dirty="0">
                <a:solidFill>
                  <a:srgbClr val="252525"/>
                </a:solidFill>
                <a:effectLst/>
              </a:rPr>
              <a:t>ΑΚΕΤΗ – DCT</a:t>
            </a:r>
            <a:r>
              <a:rPr lang="ro-RO" sz="1800" b="0" i="0" dirty="0">
                <a:solidFill>
                  <a:srgbClr val="252525"/>
                </a:solidFill>
                <a:effectLst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52525"/>
                </a:solidFill>
                <a:effectLst/>
              </a:rPr>
              <a:t>Directorate of Primary Education of Trikala</a:t>
            </a:r>
            <a:r>
              <a:rPr lang="ro-RO" sz="1800" b="0" i="0" dirty="0">
                <a:solidFill>
                  <a:srgbClr val="252525"/>
                </a:solidFill>
                <a:effectLst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srgbClr val="252525"/>
                </a:solidFill>
                <a:ea typeface="Calibri" panose="020F0502020204030204" pitchFamily="34" charset="0"/>
              </a:rPr>
              <a:t>Governorship of Istanbul</a:t>
            </a:r>
            <a:endParaRPr lang="en-US" sz="1800" dirty="0">
              <a:solidFill>
                <a:srgbClr val="252525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o-RO" sz="1800" b="0" i="0" dirty="0" smtClean="0">
                <a:solidFill>
                  <a:srgbClr val="252525"/>
                </a:solidFill>
                <a:effectLst/>
              </a:rPr>
              <a:t>Crhack </a:t>
            </a:r>
            <a:r>
              <a:rPr lang="ro-RO" sz="1800" b="0" i="0" dirty="0">
                <a:solidFill>
                  <a:srgbClr val="252525"/>
                </a:solidFill>
                <a:effectLst/>
              </a:rPr>
              <a:t>Lab Foligno 4D </a:t>
            </a:r>
            <a:r>
              <a:rPr lang="ro-RO" sz="1800" dirty="0">
                <a:effectLst/>
                <a:ea typeface="Calibri" panose="020F0502020204030204" pitchFamily="34" charset="0"/>
              </a:rPr>
              <a:t> </a:t>
            </a:r>
            <a:endParaRPr lang="ro-RO" sz="1800" dirty="0">
              <a:solidFill>
                <a:srgbClr val="252525"/>
              </a:solidFill>
              <a:ea typeface="Calibri" panose="020F0502020204030204" pitchFamily="34" charset="0"/>
            </a:endParaRPr>
          </a:p>
          <a:p>
            <a:pPr algn="l"/>
            <a:endParaRPr lang="en-GB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o-RO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-apple-system"/>
              </a:rPr>
              <a:t>P</a:t>
            </a:r>
            <a:r>
              <a:rPr lang="ro-RO" sz="18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roduse </a:t>
            </a:r>
            <a:r>
              <a:rPr lang="ro-RO" sz="1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intelectuale </a:t>
            </a:r>
            <a:r>
              <a:rPr lang="ro-RO" sz="18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în </a:t>
            </a:r>
            <a:r>
              <a:rPr lang="ro-RO" sz="1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curs de finalizare în cadrul proiectului:</a:t>
            </a:r>
            <a:endParaRPr lang="en-US" sz="18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-apple-system"/>
            </a:endParaRPr>
          </a:p>
          <a:p>
            <a:pPr algn="l"/>
            <a:r>
              <a:rPr lang="en-US" sz="1600" b="0" i="0" dirty="0">
                <a:solidFill>
                  <a:srgbClr val="252525"/>
                </a:solidFill>
                <a:effectLst/>
                <a:latin typeface="-apple-system"/>
              </a:rPr>
              <a:t>a) </a:t>
            </a:r>
            <a:r>
              <a:rPr lang="ro-RO" sz="1600" b="0" i="0" dirty="0">
                <a:solidFill>
                  <a:srgbClr val="252525"/>
                </a:solidFill>
                <a:effectLst/>
                <a:latin typeface="-apple-system"/>
              </a:rPr>
              <a:t>Un ghid de integrare a invățării bazate pe joc în activitatea școlară.</a:t>
            </a:r>
            <a:endParaRPr lang="en-US" sz="1600" b="0" i="0" dirty="0">
              <a:solidFill>
                <a:srgbClr val="252525"/>
              </a:solidFill>
              <a:effectLst/>
              <a:latin typeface="-apple-system"/>
            </a:endParaRPr>
          </a:p>
          <a:p>
            <a:pPr algn="just"/>
            <a:r>
              <a:rPr lang="en-US" sz="1600" b="0" i="0" dirty="0">
                <a:solidFill>
                  <a:srgbClr val="252525"/>
                </a:solidFill>
                <a:effectLst/>
                <a:latin typeface="-apple-system"/>
              </a:rPr>
              <a:t>b) </a:t>
            </a:r>
            <a:r>
              <a:rPr lang="ro-RO" sz="1600" b="0" i="0" dirty="0">
                <a:solidFill>
                  <a:srgbClr val="252525"/>
                </a:solidFill>
                <a:effectLst/>
                <a:latin typeface="-apple-system"/>
              </a:rPr>
              <a:t>O aplicație pentru dispozitive mobile construită pe o platformă digitală pentru accesarea și prezentarea către elevi a istoricului unor puncte de interes cultural din Iași, Foligno, Trikala, Istanbul. </a:t>
            </a:r>
            <a:endParaRPr lang="en-US" sz="1600" b="0" i="0" dirty="0">
              <a:solidFill>
                <a:srgbClr val="252525"/>
              </a:solidFill>
              <a:effectLst/>
              <a:latin typeface="-apple-system"/>
            </a:endParaRPr>
          </a:p>
          <a:p>
            <a:pPr algn="l"/>
            <a:r>
              <a:rPr lang="en-US" sz="1600" b="0" i="0" dirty="0">
                <a:solidFill>
                  <a:srgbClr val="252525"/>
                </a:solidFill>
                <a:effectLst/>
                <a:latin typeface="-apple-system"/>
              </a:rPr>
              <a:t>c) </a:t>
            </a:r>
            <a:r>
              <a:rPr lang="ro-RO" sz="1600" b="0" i="0" dirty="0">
                <a:solidFill>
                  <a:srgbClr val="252525"/>
                </a:solidFill>
                <a:effectLst/>
                <a:latin typeface="-apple-system"/>
              </a:rPr>
              <a:t>Un joc interactiv pentru elevii din ciclul </a:t>
            </a:r>
            <a:r>
              <a:rPr lang="ro-RO" sz="1600" b="0" i="0" dirty="0" smtClean="0">
                <a:solidFill>
                  <a:srgbClr val="252525"/>
                </a:solidFill>
                <a:effectLst/>
                <a:latin typeface="-apple-system"/>
              </a:rPr>
              <a:t>primar</a:t>
            </a:r>
            <a:endParaRPr lang="ro-RO" sz="1100" dirty="0">
              <a:solidFill>
                <a:srgbClr val="252525"/>
              </a:solidFill>
              <a:latin typeface="-apple-system"/>
            </a:endParaRPr>
          </a:p>
          <a:p>
            <a:pPr algn="l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67DDA-38BF-4F67-B1E8-9D35FB7832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24" t="8875" r="19445" b="30708"/>
          <a:stretch/>
        </p:blipFill>
        <p:spPr>
          <a:xfrm>
            <a:off x="7020272" y="2511746"/>
            <a:ext cx="1816816" cy="333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5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1412777"/>
            <a:ext cx="7543145" cy="453650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sz="1800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</a:t>
            </a:r>
            <a:r>
              <a:rPr lang="ro-RO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ăți </a:t>
            </a:r>
            <a:r>
              <a:rPr lang="en-GB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 </a:t>
            </a:r>
            <a:r>
              <a:rPr lang="en-GB" sz="1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</a:t>
            </a:r>
            <a:r>
              <a:rPr lang="ro-RO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ă:</a:t>
            </a:r>
          </a:p>
          <a:p>
            <a:pPr algn="just"/>
            <a:endParaRPr lang="ro-RO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o-RO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noiembrie 2023:</a:t>
            </a:r>
            <a:endParaRPr lang="ro-RO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o-RO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Repere teoretice, prezentate de către specialiști în educație digitală privind teme precum: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Gamificare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Învățare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bazată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Jocuri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Jocuri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educaționale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emodelarea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învățării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gamificare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pedagogie muzeală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realitate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augumentată</a:t>
            </a:r>
            <a:r>
              <a:rPr lang="ro-RO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o-R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descriere detaliată a produsului intelectual O1: ”</a:t>
            </a:r>
            <a:r>
              <a:rPr lang="en-US" sz="1800" b="0" dirty="0">
                <a:solidFill>
                  <a:schemeClr val="tx1"/>
                </a:solidFill>
                <a:effectLst/>
                <a:latin typeface="-apple-system"/>
              </a:rPr>
              <a:t>Guide for the integration of game-based learning" </a:t>
            </a:r>
            <a:r>
              <a:rPr lang="ro-RO" sz="1800" b="0" dirty="0">
                <a:solidFill>
                  <a:schemeClr val="tx1"/>
                </a:solidFill>
                <a:effectLst/>
                <a:latin typeface="-apple-system"/>
              </a:rPr>
              <a:t>realizată de către reprezentanții Inspectoratului pentru Educație Primară din Trikala;</a:t>
            </a:r>
          </a:p>
          <a:p>
            <a:pPr marL="285750" indent="-285750" algn="just">
              <a:buFontTx/>
              <a:buChar char="-"/>
            </a:pPr>
            <a:r>
              <a:rPr lang="ro-RO" sz="1800" dirty="0">
                <a:solidFill>
                  <a:schemeClr val="tx1"/>
                </a:solidFill>
                <a:latin typeface="-apple-system"/>
                <a:ea typeface="Calibri" panose="020F0502020204030204" pitchFamily="34" charset="0"/>
                <a:cs typeface="Times New Roman" panose="02020603050405020304" pitchFamily="18" charset="0"/>
              </a:rPr>
              <a:t>Proiectarea didactică modernă prin realizarea scenariilor de învățare.</a:t>
            </a:r>
            <a:endParaRPr lang="ro-RO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19E194-5468-4602-9742-BCA7233AD0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853" y="1136625"/>
            <a:ext cx="3283916" cy="245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01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4378328"/>
            <a:ext cx="7270576" cy="2268277"/>
          </a:xfrm>
        </p:spPr>
        <p:txBody>
          <a:bodyPr>
            <a:normAutofit/>
          </a:bodyPr>
          <a:lstStyle/>
          <a:p>
            <a:pPr algn="l"/>
            <a:r>
              <a:rPr lang="ro-RO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ro-RO" sz="1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noiembrie </a:t>
            </a:r>
            <a:r>
              <a:rPr lang="ro-RO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o-RO" sz="1800" dirty="0" smtClean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1800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i="0" dirty="0">
                <a:solidFill>
                  <a:srgbClr val="252525"/>
                </a:solidFill>
                <a:effectLst/>
                <a:latin typeface="-apple-system"/>
              </a:rPr>
              <a:t>Întâlnirea a inclus o prezentare a produselor intelecturale O2 și O3 </a:t>
            </a:r>
            <a:r>
              <a:rPr lang="en-US" sz="1800" b="0" i="0" dirty="0">
                <a:solidFill>
                  <a:srgbClr val="252525"/>
                </a:solidFill>
                <a:effectLst/>
                <a:latin typeface="-apple-system"/>
              </a:rPr>
              <a:t>"Application of digital platform for navigation and presentation of information on cultural sites of interest for mobile devices“ precum </a:t>
            </a:r>
            <a:r>
              <a:rPr lang="ro-RO" sz="1800" b="0" i="0" dirty="0">
                <a:solidFill>
                  <a:srgbClr val="252525"/>
                </a:solidFill>
                <a:effectLst/>
                <a:latin typeface="-apple-system"/>
              </a:rPr>
              <a:t>și</a:t>
            </a:r>
            <a:endParaRPr lang="en-US" sz="1800" b="0" i="0" dirty="0">
              <a:solidFill>
                <a:srgbClr val="252525"/>
              </a:solidFill>
              <a:effectLst/>
              <a:latin typeface="-apple-system"/>
            </a:endParaRPr>
          </a:p>
          <a:p>
            <a:pPr algn="just"/>
            <a:r>
              <a:rPr lang="en-US" sz="1800" b="0" i="0" dirty="0">
                <a:solidFill>
                  <a:srgbClr val="252525"/>
                </a:solidFill>
                <a:effectLst/>
                <a:latin typeface="-apple-system"/>
              </a:rPr>
              <a:t> "Interactive educational game for primary school children" </a:t>
            </a:r>
            <a:endParaRPr lang="en-GB" sz="1800" dirty="0"/>
          </a:p>
          <a:p>
            <a:pPr algn="l"/>
            <a:endParaRPr lang="ro-RO" sz="1800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12864" y="6224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176C13-B62E-4008-9BCB-981A501A92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216593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31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4729793"/>
            <a:ext cx="7637710" cy="1212256"/>
          </a:xfrm>
        </p:spPr>
        <p:txBody>
          <a:bodyPr>
            <a:noAutofit/>
          </a:bodyPr>
          <a:lstStyle/>
          <a:p>
            <a:pPr algn="l"/>
            <a:r>
              <a:rPr lang="ro-RO" sz="1800" b="1" dirty="0" smtClean="0">
                <a:solidFill>
                  <a:schemeClr val="tx1"/>
                </a:solidFill>
              </a:rPr>
              <a:t>30 noiembrie 2023</a:t>
            </a:r>
            <a:r>
              <a:rPr lang="ro-RO" sz="1800" dirty="0" smtClean="0">
                <a:solidFill>
                  <a:schemeClr val="accent1"/>
                </a:solidFill>
              </a:rPr>
              <a:t>: </a:t>
            </a:r>
            <a:endParaRPr lang="ro-RO" sz="1800" dirty="0">
              <a:solidFill>
                <a:schemeClr val="accent1"/>
              </a:solidFill>
            </a:endParaRPr>
          </a:p>
          <a:p>
            <a:r>
              <a:rPr lang="ro-RO" sz="1800" dirty="0">
                <a:solidFill>
                  <a:schemeClr val="tx1"/>
                </a:solidFill>
              </a:rPr>
              <a:t>Ateliere practice pe tema utilizării instrumentelor digitale în activitatea didactică. Au fost exersate metode de realizarea unui film/material video interactiv precum și crearea unor scenarii didactice bazate pe gamificare.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EBA9D3-DCF0-4798-865C-79AC83EABB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70" y="1406922"/>
            <a:ext cx="3491880" cy="261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34749-28B9-4511-A3E5-8C4A13B914D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55" y="1412776"/>
            <a:ext cx="3774988" cy="261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68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53977" y="1489170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accent1"/>
                </a:solidFill>
              </a:rPr>
              <a:t>Exemple de bună practică: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814" y="3236783"/>
            <a:ext cx="2592130" cy="1948796"/>
          </a:xfrm>
        </p:spPr>
        <p:txBody>
          <a:bodyPr>
            <a:normAutofit/>
          </a:bodyPr>
          <a:lstStyle/>
          <a:p>
            <a:pPr algn="just"/>
            <a:r>
              <a:rPr lang="ro-RO" sz="2400" dirty="0">
                <a:solidFill>
                  <a:schemeClr val="tx1"/>
                </a:solidFill>
              </a:rPr>
              <a:t>Activitatea instituției Environemental Education Centre Pertouliou Trikalion</a:t>
            </a:r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E2A33-5885-4936-BE4D-D08682E9BF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348880"/>
            <a:ext cx="4966138" cy="372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36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53977" y="1489170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accent1"/>
                </a:solidFill>
              </a:rPr>
              <a:t>Exemple de bună practică: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207" y="3140968"/>
            <a:ext cx="3281002" cy="1832791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ro-RO" sz="2400" dirty="0" smtClean="0">
                <a:solidFill>
                  <a:schemeClr val="tx1"/>
                </a:solidFill>
              </a:rPr>
              <a:t>Proiect Erasmus+</a:t>
            </a:r>
            <a:r>
              <a:rPr lang="ro-RO" sz="2400" dirty="0" smtClean="0"/>
              <a:t> </a:t>
            </a:r>
            <a:r>
              <a:rPr lang="ro-RO" sz="2400" dirty="0">
                <a:hlinkClick r:id="rId2"/>
              </a:rPr>
              <a:t>MONA</a:t>
            </a:r>
            <a:endParaRPr lang="ro-RO" sz="2400" dirty="0"/>
          </a:p>
          <a:p>
            <a:pPr marL="457200" indent="-457200" algn="just">
              <a:buFontTx/>
              <a:buChar char="-"/>
            </a:pPr>
            <a:r>
              <a:rPr lang="ro-RO" sz="2400" dirty="0" smtClean="0">
                <a:solidFill>
                  <a:schemeClr val="tx1"/>
                </a:solidFill>
              </a:rPr>
              <a:t>Proiect </a:t>
            </a:r>
            <a:r>
              <a:rPr lang="ro-RO" sz="2400" dirty="0">
                <a:solidFill>
                  <a:schemeClr val="tx1"/>
                </a:solidFill>
              </a:rPr>
              <a:t>Erasmus+</a:t>
            </a:r>
            <a:r>
              <a:rPr lang="ro-RO" sz="2400" dirty="0" smtClean="0"/>
              <a:t> </a:t>
            </a:r>
            <a:r>
              <a:rPr lang="ro-RO" sz="2400" dirty="0">
                <a:hlinkClick r:id="rId3"/>
              </a:rPr>
              <a:t>STEAM</a:t>
            </a:r>
            <a:endParaRPr lang="en-GB" sz="2400" dirty="0"/>
          </a:p>
          <a:p>
            <a:pPr algn="just"/>
            <a:endParaRPr lang="ro-RO" sz="2400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4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DA858-C120-4CDE-9377-BE58560B71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856" y="2276872"/>
            <a:ext cx="4369948" cy="327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20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accent1"/>
                </a:solidFill>
              </a:rPr>
              <a:t>Jocurile interactive:</a:t>
            </a:r>
            <a:r>
              <a:rPr lang="el-GR" dirty="0">
                <a:solidFill>
                  <a:schemeClr val="accent1"/>
                </a:solidFill>
              </a:rPr>
              <a:t/>
            </a:r>
            <a:br>
              <a:rPr lang="el-GR" dirty="0">
                <a:solidFill>
                  <a:schemeClr val="accent1"/>
                </a:solidFill>
              </a:rPr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2311985"/>
            <a:ext cx="7499180" cy="3421272"/>
          </a:xfrm>
        </p:spPr>
        <p:txBody>
          <a:bodyPr>
            <a:normAutofit/>
          </a:bodyPr>
          <a:lstStyle/>
          <a:p>
            <a:pPr algn="just"/>
            <a:endParaRPr lang="en-GB" sz="1800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380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180DF-5BF8-9DDC-2754-F14D42D748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" t="43236" r="3538" b="41600"/>
          <a:stretch/>
        </p:blipFill>
        <p:spPr>
          <a:xfrm>
            <a:off x="1187624" y="5445465"/>
            <a:ext cx="7776864" cy="779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F41B2B-C63F-1900-4B71-243AA8D8B0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26" t="15001" r="29525" b="12201"/>
          <a:stretch/>
        </p:blipFill>
        <p:spPr>
          <a:xfrm>
            <a:off x="1053900" y="3045629"/>
            <a:ext cx="1882556" cy="1882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34B31F-17D3-8F6D-F8C8-36565338F7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6" t="38800" r="23226" b="36000"/>
          <a:stretch/>
        </p:blipFill>
        <p:spPr>
          <a:xfrm>
            <a:off x="3363358" y="3410469"/>
            <a:ext cx="48965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279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Foligno complet</Template>
  <TotalTime>2042</TotalTime>
  <Words>313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Cambria</vt:lpstr>
      <vt:lpstr>Times New Roman</vt:lpstr>
      <vt:lpstr>Θέμα του Office</vt:lpstr>
      <vt:lpstr>  Playing and learning from the past 2021-1-EL01-KA220-SCH-000027810 LTTA – TRIKALA, Grecia,  28 - 30 NOIEMBRIE 2023   </vt:lpstr>
      <vt:lpstr>Argument</vt:lpstr>
      <vt:lpstr>  </vt:lpstr>
      <vt:lpstr>  </vt:lpstr>
      <vt:lpstr>  </vt:lpstr>
      <vt:lpstr> </vt:lpstr>
      <vt:lpstr>Exemple de bună practică:</vt:lpstr>
      <vt:lpstr>Exemple de bună practică:</vt:lpstr>
      <vt:lpstr>Jocurile interactive: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and learning from the past TPM – Foligno 20 – 21 octombrie 2022</dc:title>
  <dc:creator>ElizaWork</dc:creator>
  <cp:lastModifiedBy>gabi</cp:lastModifiedBy>
  <cp:revision>34</cp:revision>
  <cp:lastPrinted>2022-05-31T16:49:39Z</cp:lastPrinted>
  <dcterms:created xsi:type="dcterms:W3CDTF">2022-10-22T13:48:58Z</dcterms:created>
  <dcterms:modified xsi:type="dcterms:W3CDTF">2023-12-03T09:01:59Z</dcterms:modified>
</cp:coreProperties>
</file>